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73" r:id="rId4"/>
    <p:sldId id="334" r:id="rId5"/>
    <p:sldId id="335" r:id="rId6"/>
    <p:sldId id="336" r:id="rId7"/>
    <p:sldId id="337" r:id="rId8"/>
    <p:sldId id="338" r:id="rId9"/>
    <p:sldId id="339" r:id="rId10"/>
    <p:sldId id="340" r:id="rId11"/>
    <p:sldId id="341" r:id="rId12"/>
    <p:sldId id="342" r:id="rId13"/>
    <p:sldId id="343" r:id="rId14"/>
    <p:sldId id="345" r:id="rId15"/>
    <p:sldId id="346" r:id="rId16"/>
    <p:sldId id="347" r:id="rId17"/>
    <p:sldId id="348" r:id="rId18"/>
    <p:sldId id="349" r:id="rId19"/>
    <p:sldId id="350" r:id="rId20"/>
    <p:sldId id="351" r:id="rId21"/>
    <p:sldId id="352" r:id="rId22"/>
  </p:sldIdLst>
  <p:sldSz cx="13004800" cy="7302500"/>
  <p:notesSz cx="6858000" cy="9144000"/>
  <p:defaultTextStyle>
    <a:lvl1pPr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1pPr>
    <a:lvl2pPr indent="3429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2pPr>
    <a:lvl3pPr indent="6858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3pPr>
    <a:lvl4pPr indent="10287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4pPr>
    <a:lvl5pPr indent="13716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5pPr>
    <a:lvl6pPr indent="17145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6pPr>
    <a:lvl7pPr indent="20574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7pPr>
    <a:lvl8pPr indent="24003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8pPr>
    <a:lvl9pPr indent="27432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9pPr>
  </p:defaultTextStyle>
  <p:extLst>
    <p:ext uri="{EFAFB233-063F-42B5-8137-9DF3F51BA10A}">
      <p15:sldGuideLst xmlns:p15="http://schemas.microsoft.com/office/powerpoint/2012/main">
        <p15:guide id="1" orient="horz" pos="2300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1EAF4"/>
          </a:solidFill>
        </a:fill>
      </a:tcStyle>
    </a:wholeTbl>
    <a:band2H>
      <a:tcTxStyle/>
      <a:tcStyle>
        <a:tcBdr/>
        <a:fill>
          <a:solidFill>
            <a:srgbClr val="F1F5F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1560"/>
  </p:normalViewPr>
  <p:slideViewPr>
    <p:cSldViewPr snapToGrid="0" snapToObjects="1">
      <p:cViewPr>
        <p:scale>
          <a:sx n="110" d="100"/>
          <a:sy n="110" d="100"/>
        </p:scale>
        <p:origin x="144" y="144"/>
      </p:cViewPr>
      <p:guideLst>
        <p:guide orient="horz" pos="2300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43278628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1pPr>
    <a:lvl2pPr indent="2286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2pPr>
    <a:lvl3pPr indent="4572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3pPr>
    <a:lvl4pPr indent="6858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4pPr>
    <a:lvl5pPr indent="9144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5pPr>
    <a:lvl6pPr indent="11430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6pPr>
    <a:lvl7pPr indent="13716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7pPr>
    <a:lvl8pPr indent="16002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8pPr>
    <a:lvl9pPr indent="18288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1539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4541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=CV_hDyfmEw4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723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786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860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3872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427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8211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4121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293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088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178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169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703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74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762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35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89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777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" name="Shape 8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9" name="Picture 8" descr="GA_primary_horiz_rev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20" y="681475"/>
            <a:ext cx="2586633" cy="440697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o w/o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635000" y="1587500"/>
            <a:ext cx="11734800" cy="596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3600" b="1" cap="all" spc="-72">
                <a:uFill>
                  <a:solidFill/>
                </a:uFill>
              </a:rPr>
              <a:t>name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w/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>
                <a:uFill>
                  <a:solidFill/>
                </a:uFill>
              </a:rPr>
              <a:t>hello!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>
                <a:uFill>
                  <a:solidFill/>
                </a:uFill>
              </a:rPr>
              <a:t>Agenda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</p:sldLayoutIdLst>
  <p:transition spd="med"/>
  <p:txStyles>
    <p:titleStyle>
      <a:lvl1pPr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1pPr>
      <a:lvl2pPr indent="2286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2pPr>
      <a:lvl3pPr indent="4572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3pPr>
      <a:lvl4pPr indent="6858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4pPr>
      <a:lvl5pPr indent="9144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5pPr>
      <a:lvl6pPr indent="11430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6pPr>
      <a:lvl7pPr indent="13716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7pPr>
      <a:lvl8pPr indent="16002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8pPr>
      <a:lvl9pPr indent="18288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9pPr>
    </p:titleStyle>
    <p:bodyStyle>
      <a:lvl1pPr marL="2032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1pPr>
      <a:lvl2pPr marL="4064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2pPr>
      <a:lvl3pPr marL="6096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3pPr>
      <a:lvl4pPr marL="8128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4pPr>
      <a:lvl5pPr marL="10160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5pPr>
      <a:lvl6pPr marL="12192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6pPr>
      <a:lvl7pPr marL="14224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7pPr>
      <a:lvl8pPr marL="16256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8pPr>
      <a:lvl9pPr marL="18288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9pPr>
    </p:bodyStyle>
    <p:otherStyle>
      <a:lvl1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1pPr>
      <a:lvl2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2pPr>
      <a:lvl3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3pPr>
      <a:lvl4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4pPr>
      <a:lvl5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5pPr>
      <a:lvl6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6pPr>
      <a:lvl7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7pPr>
      <a:lvl8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8pPr>
      <a:lvl9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635000" y="1824761"/>
            <a:ext cx="11734800" cy="2880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Regularization: Ridge and Lasso regression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0" name="Shape 50"/>
          <p:cNvSpPr/>
          <p:nvPr/>
        </p:nvSpPr>
        <p:spPr>
          <a:xfrm>
            <a:off x="635000" y="6172200"/>
            <a:ext cx="1173480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10000"/>
              </a:lnSpc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Joseph Nelson, Data Science Immersive</a:t>
            </a:r>
            <a:endParaRPr sz="240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Cause 2: correlated features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0883233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Linear models can </a:t>
            </a:r>
            <a:r>
              <a:rPr lang="en-US" sz="2500" dirty="0" err="1">
                <a:uFill>
                  <a:solidFill/>
                </a:uFill>
              </a:rPr>
              <a:t>overfit</a:t>
            </a:r>
            <a:r>
              <a:rPr lang="en-US" sz="2500" dirty="0">
                <a:uFill>
                  <a:solidFill/>
                </a:uFill>
              </a:rPr>
              <a:t> if the included features are highly correlated with one another. </a:t>
            </a:r>
            <a:r>
              <a:rPr lang="en-US" sz="2500" dirty="0" smtClean="0">
                <a:uFill>
                  <a:solidFill/>
                </a:uFill>
              </a:rPr>
              <a:t>Why?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From </a:t>
            </a:r>
            <a:r>
              <a:rPr lang="en-US" sz="2500" dirty="0">
                <a:uFill>
                  <a:solidFill/>
                </a:uFill>
              </a:rPr>
              <a:t>the </a:t>
            </a:r>
            <a:r>
              <a:rPr lang="en-US" sz="2500" dirty="0" err="1">
                <a:uFill>
                  <a:solidFill/>
                </a:uFill>
              </a:rPr>
              <a:t>scikit</a:t>
            </a:r>
            <a:r>
              <a:rPr lang="en-US" sz="2500" dirty="0">
                <a:uFill>
                  <a:solidFill/>
                </a:uFill>
              </a:rPr>
              <a:t>-learn documentation</a:t>
            </a:r>
            <a:r>
              <a:rPr lang="en-US" sz="2500" dirty="0" smtClean="0">
                <a:uFill>
                  <a:solidFill/>
                </a:uFill>
              </a:rPr>
              <a:t>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"...</a:t>
            </a:r>
            <a:r>
              <a:rPr lang="en-US" sz="2500" dirty="0">
                <a:uFill>
                  <a:solidFill/>
                </a:uFill>
              </a:rPr>
              <a:t>coefficient estimates for Ordinary Least Squares rely on the independence of the model terms. When terms are correlated and the columns of the design matrix X have an approximate linear dependence, the design matrix becomes close to singular and as a result, the least-squares estimate becomes highly sensitive to random errors in the observed response, producing a large variance</a:t>
            </a:r>
            <a:r>
              <a:rPr lang="en-US" sz="2500" dirty="0" smtClean="0">
                <a:uFill>
                  <a:solidFill/>
                </a:uFill>
              </a:rPr>
              <a:t>.”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http://</a:t>
            </a:r>
            <a:r>
              <a:rPr lang="en-US" sz="2500" dirty="0" err="1">
                <a:uFill>
                  <a:solidFill/>
                </a:uFill>
              </a:rPr>
              <a:t>scikit-learn.org</a:t>
            </a:r>
            <a:r>
              <a:rPr lang="en-US" sz="2500" dirty="0">
                <a:uFill>
                  <a:solidFill/>
                </a:uFill>
              </a:rPr>
              <a:t>/stable/modules/</a:t>
            </a:r>
            <a:r>
              <a:rPr lang="en-US" sz="2500" dirty="0" err="1">
                <a:uFill>
                  <a:solidFill/>
                </a:uFill>
              </a:rPr>
              <a:t>linear_model.html#ordinary-least-squares</a:t>
            </a:r>
            <a:endParaRPr lang="en-US" sz="2500" dirty="0" smtClean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4160015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Cause 3: Large coefficients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0883233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Linear models can </a:t>
            </a:r>
            <a:r>
              <a:rPr lang="en-US" sz="2500" dirty="0" err="1">
                <a:uFill>
                  <a:solidFill/>
                </a:uFill>
              </a:rPr>
              <a:t>overfit</a:t>
            </a:r>
            <a:r>
              <a:rPr lang="en-US" sz="2500" dirty="0">
                <a:uFill>
                  <a:solidFill/>
                </a:uFill>
              </a:rPr>
              <a:t> if the coefficients (after feature standardization) are too large. </a:t>
            </a:r>
            <a:r>
              <a:rPr lang="en-US" sz="2500" dirty="0" smtClean="0">
                <a:uFill>
                  <a:solidFill/>
                </a:uFill>
              </a:rPr>
              <a:t>Why?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Because </a:t>
            </a:r>
            <a:r>
              <a:rPr lang="en-US" sz="2500" dirty="0">
                <a:uFill>
                  <a:solidFill/>
                </a:uFill>
              </a:rPr>
              <a:t>the </a:t>
            </a:r>
            <a:r>
              <a:rPr lang="en-US" sz="2500" b="1" dirty="0">
                <a:uFill>
                  <a:solidFill/>
                </a:uFill>
              </a:rPr>
              <a:t>larger</a:t>
            </a:r>
            <a:r>
              <a:rPr lang="en-US" sz="2500" dirty="0">
                <a:uFill>
                  <a:solidFill/>
                </a:uFill>
              </a:rPr>
              <a:t> the absolute value of the coefficient, the more </a:t>
            </a:r>
            <a:r>
              <a:rPr lang="en-US" sz="2500" b="1" dirty="0">
                <a:uFill>
                  <a:solidFill/>
                </a:uFill>
              </a:rPr>
              <a:t>power</a:t>
            </a:r>
            <a:r>
              <a:rPr lang="en-US" sz="2500" dirty="0">
                <a:uFill>
                  <a:solidFill/>
                </a:uFill>
              </a:rPr>
              <a:t> it has to change the predicted response, resulting in a higher variance.</a:t>
            </a:r>
            <a:endParaRPr lang="en-US" sz="2500" dirty="0" smtClean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976290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Regularization of linear models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5621422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Regularization is a method for "constraining" or "regularizing" the size of the coefficients, thus "shrinking" them towards </a:t>
            </a:r>
            <a:r>
              <a:rPr lang="en-US" sz="2500" dirty="0" smtClean="0">
                <a:uFill>
                  <a:solidFill/>
                </a:uFill>
              </a:rPr>
              <a:t>zero.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It </a:t>
            </a:r>
            <a:r>
              <a:rPr lang="en-US" sz="2500" dirty="0">
                <a:uFill>
                  <a:solidFill/>
                </a:uFill>
              </a:rPr>
              <a:t>reduces model variance and thus </a:t>
            </a:r>
            <a:r>
              <a:rPr lang="en-US" sz="2500" b="1" dirty="0">
                <a:uFill>
                  <a:solidFill/>
                </a:uFill>
              </a:rPr>
              <a:t>minimizes </a:t>
            </a:r>
            <a:r>
              <a:rPr lang="en-US" sz="2500" b="1" dirty="0" smtClean="0">
                <a:uFill>
                  <a:solidFill/>
                </a:uFill>
              </a:rPr>
              <a:t>overfitting</a:t>
            </a:r>
            <a:r>
              <a:rPr lang="en-US" sz="2500" dirty="0" smtClean="0">
                <a:uFill>
                  <a:solidFill/>
                </a:uFill>
              </a:rPr>
              <a:t>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If </a:t>
            </a:r>
            <a:r>
              <a:rPr lang="en-US" sz="2500" dirty="0">
                <a:uFill>
                  <a:solidFill/>
                </a:uFill>
              </a:rPr>
              <a:t>the model is too complex, it tends to reduce variance more than it increases bias, resulting in a model that is more likely to generalize</a:t>
            </a:r>
            <a:r>
              <a:rPr lang="en-US" sz="2500" dirty="0" smtClean="0">
                <a:uFill>
                  <a:solidFill/>
                </a:uFill>
              </a:rPr>
              <a:t>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856" y="2060664"/>
            <a:ext cx="6394944" cy="4054720"/>
          </a:xfrm>
          <a:prstGeom prst="rect">
            <a:avLst/>
          </a:prstGeom>
        </p:spPr>
      </p:pic>
      <p:sp>
        <p:nvSpPr>
          <p:cNvPr id="9" name="Shape 68"/>
          <p:cNvSpPr/>
          <p:nvPr/>
        </p:nvSpPr>
        <p:spPr>
          <a:xfrm>
            <a:off x="634999" y="6176076"/>
            <a:ext cx="10266946" cy="156152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Our goal is to locate the </a:t>
            </a:r>
            <a:r>
              <a:rPr lang="en-US" sz="2500" b="1" dirty="0">
                <a:uFill>
                  <a:solidFill/>
                </a:uFill>
              </a:rPr>
              <a:t>optimum model complexity</a:t>
            </a:r>
            <a:r>
              <a:rPr lang="en-US" sz="2500" dirty="0">
                <a:uFill>
                  <a:solidFill/>
                </a:uFill>
              </a:rPr>
              <a:t>, and thus regularization is useful when we believe our model is too complex.</a:t>
            </a:r>
          </a:p>
        </p:txBody>
      </p:sp>
    </p:spTree>
    <p:extLst>
      <p:ext uri="{BB962C8B-B14F-4D97-AF65-F5344CB8AC3E}">
        <p14:creationId xmlns:p14="http://schemas.microsoft.com/office/powerpoint/2010/main" val="7769189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How does regularization work?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For a normal linear regression model, we estimate the coefficients using the least squares criterion, which minimizes the residual sum of squares (RSS): </a:t>
            </a:r>
            <a:endParaRPr lang="en-US" sz="25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53276"/>
            <a:ext cx="13004800" cy="436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27757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Ridge regression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We seek to minimize the squared errors AND some penalty term, whose power is equal to lambda.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16536"/>
            <a:ext cx="13004800" cy="394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096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Ridge regression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Ridge coefficients as a function of our regularization penalty: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162" y="2374232"/>
            <a:ext cx="5425016" cy="492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7779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Lasso regression regression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We seek to minimize the squared errors AND some penalty term, whose power is equal to lambda.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73922"/>
            <a:ext cx="13004800" cy="2561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694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Lasso regression regression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Lasso coefficients as a function of our regularization penalty: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6291" y="2021809"/>
            <a:ext cx="5812217" cy="507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606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Ridge vs lasso regression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Lasso Regression (L1 norm): shrink towards 0 using the sum of the absolute value of our coefficients as a constraint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Ridge Regression (L2 norm): shrink the squares of our our coefficients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631" y="3195997"/>
            <a:ext cx="10491537" cy="410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425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Ridge vs lasso regression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981" y="1459783"/>
            <a:ext cx="8329879" cy="536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73792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 dirty="0">
                <a:uFill>
                  <a:solidFill/>
                </a:uFill>
              </a:rPr>
              <a:t>Agenda</a:t>
            </a:r>
          </a:p>
        </p:txBody>
      </p:sp>
      <p:sp>
        <p:nvSpPr>
          <p:cNvPr id="68" name="Shape 68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Overfitting (Review)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Overfitting </a:t>
            </a:r>
            <a:r>
              <a:rPr lang="en-US" sz="2500" dirty="0">
                <a:uFill>
                  <a:solidFill/>
                </a:uFill>
              </a:rPr>
              <a:t>with linear </a:t>
            </a:r>
            <a:r>
              <a:rPr lang="en-US" sz="2500" dirty="0" smtClean="0">
                <a:uFill>
                  <a:solidFill/>
                </a:uFill>
              </a:rPr>
              <a:t>models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Regularization </a:t>
            </a:r>
            <a:r>
              <a:rPr lang="en-US" sz="2500" dirty="0">
                <a:uFill>
                  <a:solidFill/>
                </a:uFill>
              </a:rPr>
              <a:t>of linear </a:t>
            </a:r>
            <a:r>
              <a:rPr lang="en-US" sz="2500" dirty="0" smtClean="0">
                <a:uFill>
                  <a:solidFill/>
                </a:uFill>
              </a:rPr>
              <a:t>models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Regularized </a:t>
            </a:r>
            <a:r>
              <a:rPr lang="en-US" sz="2500" dirty="0">
                <a:uFill>
                  <a:solidFill/>
                </a:uFill>
              </a:rPr>
              <a:t>regression in </a:t>
            </a:r>
            <a:r>
              <a:rPr lang="en-US" sz="2500" dirty="0" err="1" smtClean="0">
                <a:uFill>
                  <a:solidFill/>
                </a:uFill>
              </a:rPr>
              <a:t>scikit</a:t>
            </a:r>
            <a:r>
              <a:rPr lang="en-US" sz="2500" dirty="0" smtClean="0">
                <a:uFill>
                  <a:solidFill/>
                </a:uFill>
              </a:rPr>
              <a:t>-learn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Regularized </a:t>
            </a:r>
            <a:r>
              <a:rPr lang="en-US" sz="2500" dirty="0">
                <a:uFill>
                  <a:solidFill/>
                </a:uFill>
              </a:rPr>
              <a:t>classification in </a:t>
            </a:r>
            <a:r>
              <a:rPr lang="en-US" sz="2500" dirty="0" err="1" smtClean="0">
                <a:uFill>
                  <a:solidFill/>
                </a:uFill>
              </a:rPr>
              <a:t>scikit</a:t>
            </a:r>
            <a:r>
              <a:rPr lang="en-US" sz="2500" dirty="0" smtClean="0">
                <a:uFill>
                  <a:solidFill/>
                </a:uFill>
              </a:rPr>
              <a:t>-learn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Comparing </a:t>
            </a:r>
            <a:r>
              <a:rPr lang="en-US" sz="2500" dirty="0">
                <a:uFill>
                  <a:solidFill/>
                </a:uFill>
              </a:rPr>
              <a:t>regularized linear models with </a:t>
            </a:r>
            <a:r>
              <a:rPr lang="en-US" sz="2500" dirty="0" err="1">
                <a:uFill>
                  <a:solidFill/>
                </a:uFill>
              </a:rPr>
              <a:t>unregularized</a:t>
            </a:r>
            <a:r>
              <a:rPr lang="en-US" sz="2500" dirty="0">
                <a:uFill>
                  <a:solidFill/>
                </a:uFill>
              </a:rPr>
              <a:t> linear </a:t>
            </a:r>
            <a:r>
              <a:rPr lang="en-US" sz="2500" dirty="0" smtClean="0">
                <a:uFill>
                  <a:solidFill/>
                </a:uFill>
              </a:rPr>
              <a:t>models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Coding implementation</a:t>
            </a:r>
            <a:endParaRPr lang="en-US" sz="2500" dirty="0">
              <a:uFill>
                <a:solidFill/>
              </a:u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Ridge vs lasso regression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Previous slide: 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We </a:t>
            </a:r>
            <a:r>
              <a:rPr lang="en-US" sz="2000" dirty="0">
                <a:uFill>
                  <a:solidFill/>
                </a:uFill>
              </a:rPr>
              <a:t>are fitting a linear regression model with two features, x1 and </a:t>
            </a:r>
            <a:r>
              <a:rPr lang="en-US" sz="2000" dirty="0" smtClean="0">
                <a:uFill>
                  <a:solidFill/>
                </a:uFill>
              </a:rPr>
              <a:t>x2.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β</a:t>
            </a:r>
            <a:r>
              <a:rPr lang="en-US" sz="2000" dirty="0">
                <a:uFill>
                  <a:solidFill/>
                </a:uFill>
              </a:rPr>
              <a:t>̂ represents the set of two coefficients, β1 and β2, which minimize the RSS for the </a:t>
            </a:r>
            <a:r>
              <a:rPr lang="en-US" sz="2000" b="1" dirty="0" err="1">
                <a:uFill>
                  <a:solidFill/>
                </a:uFill>
              </a:rPr>
              <a:t>unregularized</a:t>
            </a:r>
            <a:r>
              <a:rPr lang="en-US" sz="2000" b="1" dirty="0">
                <a:uFill>
                  <a:solidFill/>
                </a:uFill>
              </a:rPr>
              <a:t> </a:t>
            </a:r>
            <a:r>
              <a:rPr lang="en-US" sz="2000" b="1" dirty="0" smtClean="0">
                <a:uFill>
                  <a:solidFill/>
                </a:uFill>
              </a:rPr>
              <a:t>model</a:t>
            </a:r>
            <a:r>
              <a:rPr lang="en-US" sz="2000" dirty="0" smtClean="0">
                <a:uFill>
                  <a:solidFill/>
                </a:uFill>
              </a:rPr>
              <a:t>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Regularization </a:t>
            </a:r>
            <a:r>
              <a:rPr lang="en-US" sz="2000" dirty="0">
                <a:uFill>
                  <a:solidFill/>
                </a:uFill>
              </a:rPr>
              <a:t>restricts the allowed positions of β̂ to the blue constraint </a:t>
            </a:r>
            <a:r>
              <a:rPr lang="en-US" sz="2000" dirty="0" smtClean="0">
                <a:uFill>
                  <a:solidFill/>
                </a:uFill>
              </a:rPr>
              <a:t>region: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For </a:t>
            </a:r>
            <a:r>
              <a:rPr lang="en-US" sz="2000" dirty="0">
                <a:uFill>
                  <a:solidFill/>
                </a:uFill>
              </a:rPr>
              <a:t>lasso, this region is a diamond because it constrains the absolute value of the </a:t>
            </a:r>
            <a:r>
              <a:rPr lang="en-US" sz="2000" dirty="0" smtClean="0">
                <a:uFill>
                  <a:solidFill/>
                </a:uFill>
              </a:rPr>
              <a:t>coefficients.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For </a:t>
            </a:r>
            <a:r>
              <a:rPr lang="en-US" sz="2000" dirty="0">
                <a:uFill>
                  <a:solidFill/>
                </a:uFill>
              </a:rPr>
              <a:t>ridge, this region is a circle because it constrains the square of the </a:t>
            </a:r>
            <a:r>
              <a:rPr lang="en-US" sz="2000" dirty="0" smtClean="0">
                <a:uFill>
                  <a:solidFill/>
                </a:uFill>
              </a:rPr>
              <a:t>coefficients.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The </a:t>
            </a:r>
            <a:r>
              <a:rPr lang="en-US" sz="2000" dirty="0">
                <a:uFill>
                  <a:solidFill/>
                </a:uFill>
              </a:rPr>
              <a:t>size of the blue region is determined by </a:t>
            </a:r>
            <a:r>
              <a:rPr lang="en-US" sz="2000" dirty="0" smtClean="0">
                <a:uFill>
                  <a:solidFill/>
                </a:uFill>
              </a:rPr>
              <a:t>α (our budget!), </a:t>
            </a:r>
            <a:r>
              <a:rPr lang="en-US" sz="2000" dirty="0">
                <a:uFill>
                  <a:solidFill/>
                </a:uFill>
              </a:rPr>
              <a:t>with a smaller α resulting in a larger </a:t>
            </a:r>
            <a:r>
              <a:rPr lang="en-US" sz="2000" dirty="0" smtClean="0">
                <a:uFill>
                  <a:solidFill/>
                </a:uFill>
              </a:rPr>
              <a:t>region: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When </a:t>
            </a:r>
            <a:r>
              <a:rPr lang="en-US" sz="2000" dirty="0">
                <a:uFill>
                  <a:solidFill/>
                </a:uFill>
              </a:rPr>
              <a:t>α is zero, the blue region is infinitely large, and thus the coefficient sizes are not </a:t>
            </a:r>
            <a:r>
              <a:rPr lang="en-US" sz="2000" dirty="0" smtClean="0">
                <a:uFill>
                  <a:solidFill/>
                </a:uFill>
              </a:rPr>
              <a:t>constrained.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uFill>
                  <a:solidFill/>
                </a:uFill>
              </a:rPr>
              <a:t>When </a:t>
            </a:r>
            <a:r>
              <a:rPr lang="en-US" sz="2000" dirty="0">
                <a:uFill>
                  <a:solidFill/>
                </a:uFill>
              </a:rPr>
              <a:t>α increases, the blue region gets smaller and smaller. Ridge </a:t>
            </a:r>
            <a:r>
              <a:rPr lang="en-US" sz="2000" dirty="0" smtClean="0">
                <a:uFill>
                  <a:solidFill/>
                </a:uFill>
              </a:rPr>
              <a:t>Regression (L2 norm): shrink the squares of our our coefficients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0386619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Ridge vs lasso regression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12150558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But one more thing!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b="1" dirty="0">
                <a:uFill>
                  <a:solidFill/>
                </a:uFill>
              </a:rPr>
              <a:t>Should features be </a:t>
            </a:r>
            <a:r>
              <a:rPr lang="en-US" sz="2500" b="1" dirty="0" smtClean="0">
                <a:uFill>
                  <a:solidFill/>
                </a:uFill>
              </a:rPr>
              <a:t>standardized?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Yes</a:t>
            </a:r>
            <a:r>
              <a:rPr lang="en-US" sz="2500" dirty="0">
                <a:uFill>
                  <a:solidFill/>
                </a:uFill>
              </a:rPr>
              <a:t>, because otherwise, features would be penalized simply because of their </a:t>
            </a:r>
            <a:r>
              <a:rPr lang="en-US" sz="2500" dirty="0" smtClean="0">
                <a:uFill>
                  <a:solidFill/>
                </a:uFill>
              </a:rPr>
              <a:t>scale.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Also</a:t>
            </a:r>
            <a:r>
              <a:rPr lang="en-US" sz="2500" dirty="0">
                <a:uFill>
                  <a:solidFill/>
                </a:uFill>
              </a:rPr>
              <a:t>, standardizing avoids penalizing the intercept, which wouldn't make intuitive </a:t>
            </a:r>
            <a:r>
              <a:rPr lang="en-US" sz="2500" dirty="0" smtClean="0">
                <a:uFill>
                  <a:solidFill/>
                </a:uFill>
              </a:rPr>
              <a:t>sense.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b="1" dirty="0" smtClean="0">
                <a:uFill>
                  <a:solidFill/>
                </a:uFill>
              </a:rPr>
              <a:t>How </a:t>
            </a:r>
            <a:r>
              <a:rPr lang="en-US" sz="2500" b="1" dirty="0">
                <a:uFill>
                  <a:solidFill/>
                </a:uFill>
              </a:rPr>
              <a:t>should you choose between Lasso regression and Ridge </a:t>
            </a:r>
            <a:r>
              <a:rPr lang="en-US" sz="2500" b="1" dirty="0" smtClean="0">
                <a:uFill>
                  <a:solidFill/>
                </a:uFill>
              </a:rPr>
              <a:t>regression?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Lasso </a:t>
            </a:r>
            <a:r>
              <a:rPr lang="en-US" sz="2500" dirty="0">
                <a:uFill>
                  <a:solidFill/>
                </a:uFill>
              </a:rPr>
              <a:t>regression is preferred if we believe many features are irrelevant or if we prefer a sparse </a:t>
            </a:r>
            <a:r>
              <a:rPr lang="en-US" sz="2500" dirty="0" smtClean="0">
                <a:uFill>
                  <a:solidFill/>
                </a:uFill>
              </a:rPr>
              <a:t>model.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If </a:t>
            </a:r>
            <a:r>
              <a:rPr lang="en-US" sz="2500" dirty="0">
                <a:uFill>
                  <a:solidFill/>
                </a:uFill>
              </a:rPr>
              <a:t>model performance is your primary concern, it is best to try </a:t>
            </a:r>
            <a:r>
              <a:rPr lang="en-US" sz="2500" dirty="0" smtClean="0">
                <a:uFill>
                  <a:solidFill/>
                </a:uFill>
              </a:rPr>
              <a:t>both.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err="1" smtClean="0">
                <a:uFill>
                  <a:solidFill/>
                </a:uFill>
              </a:rPr>
              <a:t>ElasticNet</a:t>
            </a:r>
            <a:r>
              <a:rPr lang="en-US" sz="2500" dirty="0" smtClean="0">
                <a:uFill>
                  <a:solidFill/>
                </a:uFill>
              </a:rPr>
              <a:t> </a:t>
            </a:r>
            <a:r>
              <a:rPr lang="en-US" sz="2500" dirty="0">
                <a:uFill>
                  <a:solidFill/>
                </a:uFill>
              </a:rPr>
              <a:t>regression is a combination of lasso regression and ridge Regression.</a:t>
            </a:r>
          </a:p>
        </p:txBody>
      </p:sp>
    </p:spTree>
    <p:extLst>
      <p:ext uri="{BB962C8B-B14F-4D97-AF65-F5344CB8AC3E}">
        <p14:creationId xmlns:p14="http://schemas.microsoft.com/office/powerpoint/2010/main" val="13597454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Review: overfitting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6097964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What is overfitting?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How does overfitting occur?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What is the impact?</a:t>
            </a:r>
          </a:p>
        </p:txBody>
      </p:sp>
    </p:spTree>
    <p:extLst>
      <p:ext uri="{BB962C8B-B14F-4D97-AF65-F5344CB8AC3E}">
        <p14:creationId xmlns:p14="http://schemas.microsoft.com/office/powerpoint/2010/main" val="34216090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Review: overfitting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0883233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b="1" dirty="0" smtClean="0">
                <a:uFill>
                  <a:solidFill/>
                </a:uFill>
              </a:rPr>
              <a:t>What is overfitting?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Building a model that matches the training data "too </a:t>
            </a:r>
            <a:r>
              <a:rPr lang="en-US" sz="2500" dirty="0" smtClean="0">
                <a:uFill>
                  <a:solidFill/>
                </a:uFill>
              </a:rPr>
              <a:t>closely”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Learning </a:t>
            </a:r>
            <a:r>
              <a:rPr lang="en-US" sz="2500" dirty="0">
                <a:uFill>
                  <a:solidFill/>
                </a:uFill>
              </a:rPr>
              <a:t>from the noise in the data, rather than just the signal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b="1" dirty="0" smtClean="0">
                <a:uFill>
                  <a:solidFill/>
                </a:uFill>
              </a:rPr>
              <a:t>How does overfitting occur?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Evaluating a model by testing it on the same data that was used to train </a:t>
            </a:r>
            <a:r>
              <a:rPr lang="en-US" sz="2500" dirty="0" smtClean="0">
                <a:uFill>
                  <a:solidFill/>
                </a:uFill>
              </a:rPr>
              <a:t>it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Creating </a:t>
            </a:r>
            <a:r>
              <a:rPr lang="en-US" sz="2500" dirty="0">
                <a:uFill>
                  <a:solidFill/>
                </a:uFill>
              </a:rPr>
              <a:t>a model that is "too </a:t>
            </a:r>
            <a:r>
              <a:rPr lang="en-US" sz="2500" dirty="0" smtClean="0">
                <a:uFill>
                  <a:solidFill/>
                </a:uFill>
              </a:rPr>
              <a:t>complex"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b="1" dirty="0" smtClean="0">
                <a:uFill>
                  <a:solidFill/>
                </a:uFill>
              </a:rPr>
              <a:t>What is the impact?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Model will do well on the training data, but won't generalize to out-of-sample </a:t>
            </a:r>
            <a:r>
              <a:rPr lang="en-US" sz="2500" dirty="0" smtClean="0">
                <a:uFill>
                  <a:solidFill/>
                </a:uFill>
              </a:rPr>
              <a:t>data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Model </a:t>
            </a:r>
            <a:r>
              <a:rPr lang="en-US" sz="2500" dirty="0">
                <a:uFill>
                  <a:solidFill/>
                </a:uFill>
              </a:rPr>
              <a:t>will have low bias, but high variance</a:t>
            </a:r>
            <a:endParaRPr lang="en-US" sz="2500" dirty="0" smtClean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0422002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Review: overfitting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6097964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Overfitting with KNN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9324" y="2011250"/>
            <a:ext cx="7735536" cy="519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537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Review: overfitting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6097964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Overfitting with polynomial regression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0" y="2007925"/>
            <a:ext cx="10058400" cy="491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768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Review: overfitting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5000" y="1501433"/>
            <a:ext cx="6097964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Overfitting with decision trees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368" y="2334010"/>
            <a:ext cx="9930063" cy="443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7715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overfitting with linear models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0883233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b="1" dirty="0">
                <a:uFill>
                  <a:solidFill/>
                </a:uFill>
              </a:rPr>
              <a:t>What are the general characteristics of linear </a:t>
            </a:r>
            <a:r>
              <a:rPr lang="en-US" sz="2500" b="1" dirty="0" smtClean="0">
                <a:uFill>
                  <a:solidFill/>
                </a:uFill>
              </a:rPr>
              <a:t>models?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Low </a:t>
            </a:r>
            <a:r>
              <a:rPr lang="en-US" sz="2500" dirty="0">
                <a:uFill>
                  <a:solidFill/>
                </a:uFill>
              </a:rPr>
              <a:t>model </a:t>
            </a:r>
            <a:r>
              <a:rPr lang="en-US" sz="2500" dirty="0" smtClean="0">
                <a:uFill>
                  <a:solidFill/>
                </a:uFill>
              </a:rPr>
              <a:t>complexity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High </a:t>
            </a:r>
            <a:r>
              <a:rPr lang="en-US" sz="2500" dirty="0">
                <a:uFill>
                  <a:solidFill/>
                </a:uFill>
              </a:rPr>
              <a:t>bias, low </a:t>
            </a:r>
            <a:r>
              <a:rPr lang="en-US" sz="2500" dirty="0" smtClean="0">
                <a:uFill>
                  <a:solidFill/>
                </a:uFill>
              </a:rPr>
              <a:t>variance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Does </a:t>
            </a:r>
            <a:r>
              <a:rPr lang="en-US" sz="2500" dirty="0">
                <a:uFill>
                  <a:solidFill/>
                </a:uFill>
              </a:rPr>
              <a:t>not tend to </a:t>
            </a:r>
            <a:r>
              <a:rPr lang="en-US" sz="2500" dirty="0" err="1" smtClean="0">
                <a:uFill>
                  <a:solidFill/>
                </a:uFill>
              </a:rPr>
              <a:t>overfit</a:t>
            </a:r>
            <a:endParaRPr lang="en-US" sz="2500" dirty="0" smtClean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Nevertheless</a:t>
            </a:r>
            <a:r>
              <a:rPr lang="en-US" sz="2500" dirty="0">
                <a:uFill>
                  <a:solidFill/>
                </a:uFill>
              </a:rPr>
              <a:t>, </a:t>
            </a:r>
            <a:r>
              <a:rPr lang="en-US" sz="2500" b="1" dirty="0">
                <a:uFill>
                  <a:solidFill/>
                </a:uFill>
              </a:rPr>
              <a:t>overfitting can still occur </a:t>
            </a:r>
            <a:r>
              <a:rPr lang="en-US" sz="2500" dirty="0">
                <a:uFill>
                  <a:solidFill/>
                </a:uFill>
              </a:rPr>
              <a:t>with linear models if you allow them to have </a:t>
            </a:r>
            <a:r>
              <a:rPr lang="en-US" sz="2500" b="1" dirty="0">
                <a:uFill>
                  <a:solidFill/>
                </a:uFill>
              </a:rPr>
              <a:t>high variance</a:t>
            </a:r>
            <a:r>
              <a:rPr lang="en-US" sz="2500" dirty="0">
                <a:uFill>
                  <a:solidFill/>
                </a:uFill>
              </a:rPr>
              <a:t>. Here are some common causes:</a:t>
            </a:r>
            <a:endParaRPr lang="en-US" sz="2500" dirty="0" smtClean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1108987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smtClean="0">
                <a:uFill>
                  <a:solidFill/>
                </a:uFill>
              </a:rPr>
              <a:t>Cause 1: Irrelevant features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 smtClean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0883233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>
                <a:uFill>
                  <a:solidFill/>
                </a:uFill>
              </a:rPr>
              <a:t>Linear models can </a:t>
            </a:r>
            <a:r>
              <a:rPr lang="en-US" sz="2500" dirty="0" err="1">
                <a:uFill>
                  <a:solidFill/>
                </a:uFill>
              </a:rPr>
              <a:t>overfit</a:t>
            </a:r>
            <a:r>
              <a:rPr lang="en-US" sz="2500" dirty="0">
                <a:uFill>
                  <a:solidFill/>
                </a:uFill>
              </a:rPr>
              <a:t> if you include "irrelevant features", meaning features that are unrelated to the response. </a:t>
            </a:r>
            <a:r>
              <a:rPr lang="en-US" sz="2500" dirty="0" smtClean="0">
                <a:uFill>
                  <a:solidFill/>
                </a:uFill>
              </a:rPr>
              <a:t>Why?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Because </a:t>
            </a:r>
            <a:r>
              <a:rPr lang="en-US" sz="2500" dirty="0">
                <a:uFill>
                  <a:solidFill/>
                </a:uFill>
              </a:rPr>
              <a:t>it will learn a coefficient for every feature you include in the model, regardless of whether that feature has the signal or the </a:t>
            </a:r>
            <a:r>
              <a:rPr lang="en-US" sz="2500" dirty="0" smtClean="0">
                <a:uFill>
                  <a:solidFill/>
                </a:uFill>
              </a:rPr>
              <a:t>noise.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500" dirty="0" smtClean="0">
                <a:uFill>
                  <a:solidFill/>
                </a:uFill>
              </a:rPr>
              <a:t>This </a:t>
            </a:r>
            <a:r>
              <a:rPr lang="en-US" sz="2500" dirty="0">
                <a:uFill>
                  <a:solidFill/>
                </a:uFill>
              </a:rPr>
              <a:t>is especially a problem when </a:t>
            </a:r>
            <a:r>
              <a:rPr lang="en-US" sz="2500" b="1" dirty="0">
                <a:uFill>
                  <a:solidFill/>
                </a:uFill>
              </a:rPr>
              <a:t>p (number of features) is close to n (number of observations), </a:t>
            </a:r>
            <a:r>
              <a:rPr lang="en-US" sz="2500" dirty="0">
                <a:uFill>
                  <a:solidFill/>
                </a:uFill>
              </a:rPr>
              <a:t>because that model will naturally have high variance.</a:t>
            </a:r>
            <a:endParaRPr lang="en-US" sz="2500" dirty="0" smtClean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3643793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FDinTextCompPro-Regular"/>
        <a:ea typeface="PFDinTextCompPro-Regular"/>
        <a:cs typeface="PFDinTextCompPro-Regular"/>
      </a:majorFont>
      <a:minorFont>
        <a:latin typeface="News706BT-RomanC"/>
        <a:ea typeface="News706BT-RomanC"/>
        <a:cs typeface="News706BT-RomanC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5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308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FDinTextCompPro-Regular"/>
        <a:ea typeface="PFDinTextCompPro-Regular"/>
        <a:cs typeface="PFDinTextCompPro-Regular"/>
      </a:majorFont>
      <a:minorFont>
        <a:latin typeface="News706BT-RomanC"/>
        <a:ea typeface="News706BT-RomanC"/>
        <a:cs typeface="News706BT-RomanC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5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308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53883</TotalTime>
  <Words>951</Words>
  <Application>Microsoft Macintosh PowerPoint</Application>
  <PresentationFormat>Custom</PresentationFormat>
  <Paragraphs>94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Helvetica</vt:lpstr>
      <vt:lpstr>Lucida Grande</vt:lpstr>
      <vt:lpstr>News706BT-RomanC</vt:lpstr>
      <vt:lpstr>PFDinTextCompPro-Regular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Joseph Nelson</cp:lastModifiedBy>
  <cp:revision>71</cp:revision>
  <cp:lastPrinted>2016-11-30T15:08:44Z</cp:lastPrinted>
  <dcterms:modified xsi:type="dcterms:W3CDTF">2016-12-10T02:57:22Z</dcterms:modified>
</cp:coreProperties>
</file>